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>
        <p:scale>
          <a:sx n="60" d="100"/>
          <a:sy n="60" d="100"/>
        </p:scale>
        <p:origin x="29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A835B-6E9C-4D53-820D-112D6203B121}" type="doc">
      <dgm:prSet loTypeId="urn:microsoft.com/office/officeart/2005/8/layout/vList4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C352367-5991-453F-AC2F-AE4E2DFE02D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взрослый сам выполняет движения – ребенок смотрит;</a:t>
          </a:r>
          <a:endParaRPr lang="ru-RU" dirty="0"/>
        </a:p>
      </dgm:t>
    </dgm:pt>
    <dgm:pt modelId="{4CD1B2EB-8371-4412-AB01-1884455C5AEE}" type="parTrans" cxnId="{59AD7A09-BB94-4171-8362-0968E31DAF81}">
      <dgm:prSet/>
      <dgm:spPr/>
      <dgm:t>
        <a:bodyPr/>
        <a:lstStyle/>
        <a:p>
          <a:endParaRPr lang="ru-RU"/>
        </a:p>
      </dgm:t>
    </dgm:pt>
    <dgm:pt modelId="{516062A8-2E8B-4939-A307-1B08C54CB9F7}" type="sibTrans" cxnId="{59AD7A09-BB94-4171-8362-0968E31DAF81}">
      <dgm:prSet/>
      <dgm:spPr/>
      <dgm:t>
        <a:bodyPr/>
        <a:lstStyle/>
        <a:p>
          <a:endParaRPr lang="ru-RU"/>
        </a:p>
      </dgm:t>
    </dgm:pt>
    <dgm:pt modelId="{DFE16152-58C4-4F35-B280-ADBB6F6CD5FB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взрослый выполняет движения руками ребенка;</a:t>
          </a:r>
          <a:endParaRPr lang="ru-RU" dirty="0"/>
        </a:p>
      </dgm:t>
    </dgm:pt>
    <dgm:pt modelId="{16D16CDB-D5C1-4B87-A605-3FBB719A79A3}" type="parTrans" cxnId="{75B25EBE-D513-44B4-9D7F-C12FE567F00F}">
      <dgm:prSet/>
      <dgm:spPr/>
      <dgm:t>
        <a:bodyPr/>
        <a:lstStyle/>
        <a:p>
          <a:endParaRPr lang="ru-RU"/>
        </a:p>
      </dgm:t>
    </dgm:pt>
    <dgm:pt modelId="{DE3273AA-EC89-4CFE-BF84-433208B7ED8C}" type="sibTrans" cxnId="{75B25EBE-D513-44B4-9D7F-C12FE567F00F}">
      <dgm:prSet/>
      <dgm:spPr/>
      <dgm:t>
        <a:bodyPr/>
        <a:lstStyle/>
        <a:p>
          <a:endParaRPr lang="ru-RU"/>
        </a:p>
      </dgm:t>
    </dgm:pt>
    <dgm:pt modelId="{6505992A-67AF-495E-BBD2-F45671DD9DA0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ребенок выполняет движения своими руками.</a:t>
          </a:r>
          <a:endParaRPr lang="ru-RU" dirty="0"/>
        </a:p>
      </dgm:t>
    </dgm:pt>
    <dgm:pt modelId="{701D670F-CE41-48F8-B450-8D5F61C8C129}" type="parTrans" cxnId="{A3A0F925-9A5D-4D91-8FD8-FB6182667800}">
      <dgm:prSet/>
      <dgm:spPr/>
      <dgm:t>
        <a:bodyPr/>
        <a:lstStyle/>
        <a:p>
          <a:endParaRPr lang="ru-RU"/>
        </a:p>
      </dgm:t>
    </dgm:pt>
    <dgm:pt modelId="{B4FEDD6E-0633-4B8F-8C10-C57E8C9A1673}" type="sibTrans" cxnId="{A3A0F925-9A5D-4D91-8FD8-FB6182667800}">
      <dgm:prSet/>
      <dgm:spPr/>
      <dgm:t>
        <a:bodyPr/>
        <a:lstStyle/>
        <a:p>
          <a:endParaRPr lang="ru-RU"/>
        </a:p>
      </dgm:t>
    </dgm:pt>
    <dgm:pt modelId="{8FD2A359-F1CD-48AA-9405-696A0DE9880B}" type="pres">
      <dgm:prSet presAssocID="{685A835B-6E9C-4D53-820D-112D6203B121}" presName="linear" presStyleCnt="0">
        <dgm:presLayoutVars>
          <dgm:dir/>
          <dgm:resizeHandles val="exact"/>
        </dgm:presLayoutVars>
      </dgm:prSet>
      <dgm:spPr/>
    </dgm:pt>
    <dgm:pt modelId="{DE945E0B-CFC9-4CFA-9C42-09842CAB8AB5}" type="pres">
      <dgm:prSet presAssocID="{CC352367-5991-453F-AC2F-AE4E2DFE02DB}" presName="comp" presStyleCnt="0"/>
      <dgm:spPr/>
    </dgm:pt>
    <dgm:pt modelId="{3AC83D78-DBA0-41DC-A869-E94153B0BC28}" type="pres">
      <dgm:prSet presAssocID="{CC352367-5991-453F-AC2F-AE4E2DFE02DB}" presName="box" presStyleLbl="node1" presStyleIdx="0" presStyleCnt="3" custLinFactNeighborY="6396"/>
      <dgm:spPr/>
      <dgm:t>
        <a:bodyPr/>
        <a:lstStyle/>
        <a:p>
          <a:endParaRPr lang="ru-RU"/>
        </a:p>
      </dgm:t>
    </dgm:pt>
    <dgm:pt modelId="{9409FA6C-CF26-4E0E-83E8-4B41D55678D0}" type="pres">
      <dgm:prSet presAssocID="{CC352367-5991-453F-AC2F-AE4E2DFE02DB}" presName="img" presStyleLbl="fgImgPlace1" presStyleIdx="0" presStyleCnt="3" custScaleX="79668" custScaleY="109508" custLinFactNeighborX="-6190" custLinFactNeighborY="7995"/>
      <dgm:spPr/>
      <dgm:t>
        <a:bodyPr/>
        <a:lstStyle/>
        <a:p>
          <a:endParaRPr lang="ru-RU"/>
        </a:p>
      </dgm:t>
    </dgm:pt>
    <dgm:pt modelId="{0E00B401-F84E-41A6-AA5E-1A87C647779E}" type="pres">
      <dgm:prSet presAssocID="{CC352367-5991-453F-AC2F-AE4E2DFE02D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4C93F-C833-4280-9C55-9CDC9D152EFA}" type="pres">
      <dgm:prSet presAssocID="{516062A8-2E8B-4939-A307-1B08C54CB9F7}" presName="spacer" presStyleCnt="0"/>
      <dgm:spPr/>
    </dgm:pt>
    <dgm:pt modelId="{4B8842D0-1D65-4341-ADA2-5C13E1F97A44}" type="pres">
      <dgm:prSet presAssocID="{DFE16152-58C4-4F35-B280-ADBB6F6CD5FB}" presName="comp" presStyleCnt="0"/>
      <dgm:spPr/>
    </dgm:pt>
    <dgm:pt modelId="{5C108D01-817E-4E99-9A7F-FF9DE5B8ED69}" type="pres">
      <dgm:prSet presAssocID="{DFE16152-58C4-4F35-B280-ADBB6F6CD5FB}" presName="box" presStyleLbl="node1" presStyleIdx="1" presStyleCnt="3"/>
      <dgm:spPr/>
      <dgm:t>
        <a:bodyPr/>
        <a:lstStyle/>
        <a:p>
          <a:endParaRPr lang="ru-RU"/>
        </a:p>
      </dgm:t>
    </dgm:pt>
    <dgm:pt modelId="{58233DEC-0291-4080-86FF-76FB4669192E}" type="pres">
      <dgm:prSet presAssocID="{DFE16152-58C4-4F35-B280-ADBB6F6CD5FB}" presName="img" presStyleLbl="fgImgPlace1" presStyleIdx="1" presStyleCnt="3" custFlipHor="1" custScaleX="13868" custScaleY="92998" custLinFactNeighborX="7453" custLinFactNeighborY="-3213"/>
      <dgm:spPr/>
    </dgm:pt>
    <dgm:pt modelId="{AD29FF89-0C20-473E-9EDA-4F325CB840F9}" type="pres">
      <dgm:prSet presAssocID="{DFE16152-58C4-4F35-B280-ADBB6F6CD5F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09D1-FF9A-4326-A5EC-9985255571EF}" type="pres">
      <dgm:prSet presAssocID="{DE3273AA-EC89-4CFE-BF84-433208B7ED8C}" presName="spacer" presStyleCnt="0"/>
      <dgm:spPr/>
    </dgm:pt>
    <dgm:pt modelId="{3F6B3115-7D0B-40FC-996B-B1C2E8400F18}" type="pres">
      <dgm:prSet presAssocID="{6505992A-67AF-495E-BBD2-F45671DD9DA0}" presName="comp" presStyleCnt="0"/>
      <dgm:spPr/>
    </dgm:pt>
    <dgm:pt modelId="{E3E8AA89-DCDE-4132-87E7-59B3E9099BC5}" type="pres">
      <dgm:prSet presAssocID="{6505992A-67AF-495E-BBD2-F45671DD9DA0}" presName="box" presStyleLbl="node1" presStyleIdx="2" presStyleCnt="3"/>
      <dgm:spPr/>
      <dgm:t>
        <a:bodyPr/>
        <a:lstStyle/>
        <a:p>
          <a:endParaRPr lang="ru-RU"/>
        </a:p>
      </dgm:t>
    </dgm:pt>
    <dgm:pt modelId="{663E9651-7966-466B-BFAB-9AF91FDAEA70}" type="pres">
      <dgm:prSet presAssocID="{6505992A-67AF-495E-BBD2-F45671DD9DA0}" presName="img" presStyleLbl="fgImgPlace1" presStyleIdx="2" presStyleCnt="3" custScaleX="83794" custScaleY="111133" custLinFactNeighborX="-2063" custLinFactNeighborY="1332"/>
      <dgm:spPr/>
    </dgm:pt>
    <dgm:pt modelId="{82810AB0-E086-4F70-9B5C-753502A932DD}" type="pres">
      <dgm:prSet presAssocID="{6505992A-67AF-495E-BBD2-F45671DD9D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AD7A09-BB94-4171-8362-0968E31DAF81}" srcId="{685A835B-6E9C-4D53-820D-112D6203B121}" destId="{CC352367-5991-453F-AC2F-AE4E2DFE02DB}" srcOrd="0" destOrd="0" parTransId="{4CD1B2EB-8371-4412-AB01-1884455C5AEE}" sibTransId="{516062A8-2E8B-4939-A307-1B08C54CB9F7}"/>
    <dgm:cxn modelId="{782791EE-0814-4A63-AA7B-1CAB6E3E93AF}" type="presOf" srcId="{6505992A-67AF-495E-BBD2-F45671DD9DA0}" destId="{82810AB0-E086-4F70-9B5C-753502A932DD}" srcOrd="1" destOrd="0" presId="urn:microsoft.com/office/officeart/2005/8/layout/vList4"/>
    <dgm:cxn modelId="{FC2E6D26-777D-4FBC-A8FB-31705F0A5917}" type="presOf" srcId="{685A835B-6E9C-4D53-820D-112D6203B121}" destId="{8FD2A359-F1CD-48AA-9405-696A0DE9880B}" srcOrd="0" destOrd="0" presId="urn:microsoft.com/office/officeart/2005/8/layout/vList4"/>
    <dgm:cxn modelId="{6420FE53-D07D-4148-9EA7-E59174E53C3A}" type="presOf" srcId="{DFE16152-58C4-4F35-B280-ADBB6F6CD5FB}" destId="{AD29FF89-0C20-473E-9EDA-4F325CB840F9}" srcOrd="1" destOrd="0" presId="urn:microsoft.com/office/officeart/2005/8/layout/vList4"/>
    <dgm:cxn modelId="{0C7987A3-6979-4B36-B1BB-9A02009ABB5B}" type="presOf" srcId="{CC352367-5991-453F-AC2F-AE4E2DFE02DB}" destId="{3AC83D78-DBA0-41DC-A869-E94153B0BC28}" srcOrd="0" destOrd="0" presId="urn:microsoft.com/office/officeart/2005/8/layout/vList4"/>
    <dgm:cxn modelId="{CCADF01C-C803-48A2-BB87-AAE14B3E5858}" type="presOf" srcId="{6505992A-67AF-495E-BBD2-F45671DD9DA0}" destId="{E3E8AA89-DCDE-4132-87E7-59B3E9099BC5}" srcOrd="0" destOrd="0" presId="urn:microsoft.com/office/officeart/2005/8/layout/vList4"/>
    <dgm:cxn modelId="{F1DFAE29-59E6-404B-BCC9-C68A3CE257FF}" type="presOf" srcId="{DFE16152-58C4-4F35-B280-ADBB6F6CD5FB}" destId="{5C108D01-817E-4E99-9A7F-FF9DE5B8ED69}" srcOrd="0" destOrd="0" presId="urn:microsoft.com/office/officeart/2005/8/layout/vList4"/>
    <dgm:cxn modelId="{BC684D48-C278-4F91-8FF5-52CC472A3968}" type="presOf" srcId="{CC352367-5991-453F-AC2F-AE4E2DFE02DB}" destId="{0E00B401-F84E-41A6-AA5E-1A87C647779E}" srcOrd="1" destOrd="0" presId="urn:microsoft.com/office/officeart/2005/8/layout/vList4"/>
    <dgm:cxn modelId="{75B25EBE-D513-44B4-9D7F-C12FE567F00F}" srcId="{685A835B-6E9C-4D53-820D-112D6203B121}" destId="{DFE16152-58C4-4F35-B280-ADBB6F6CD5FB}" srcOrd="1" destOrd="0" parTransId="{16D16CDB-D5C1-4B87-A605-3FBB719A79A3}" sibTransId="{DE3273AA-EC89-4CFE-BF84-433208B7ED8C}"/>
    <dgm:cxn modelId="{A3A0F925-9A5D-4D91-8FD8-FB6182667800}" srcId="{685A835B-6E9C-4D53-820D-112D6203B121}" destId="{6505992A-67AF-495E-BBD2-F45671DD9DA0}" srcOrd="2" destOrd="0" parTransId="{701D670F-CE41-48F8-B450-8D5F61C8C129}" sibTransId="{B4FEDD6E-0633-4B8F-8C10-C57E8C9A1673}"/>
    <dgm:cxn modelId="{B08F3F0C-9793-4309-A1C7-05E5E4FD1857}" type="presParOf" srcId="{8FD2A359-F1CD-48AA-9405-696A0DE9880B}" destId="{DE945E0B-CFC9-4CFA-9C42-09842CAB8AB5}" srcOrd="0" destOrd="0" presId="urn:microsoft.com/office/officeart/2005/8/layout/vList4"/>
    <dgm:cxn modelId="{75F90DB1-35F6-418E-B2CD-33D85E446444}" type="presParOf" srcId="{DE945E0B-CFC9-4CFA-9C42-09842CAB8AB5}" destId="{3AC83D78-DBA0-41DC-A869-E94153B0BC28}" srcOrd="0" destOrd="0" presId="urn:microsoft.com/office/officeart/2005/8/layout/vList4"/>
    <dgm:cxn modelId="{5300F5DE-AA00-4BF8-AB28-793772C28E86}" type="presParOf" srcId="{DE945E0B-CFC9-4CFA-9C42-09842CAB8AB5}" destId="{9409FA6C-CF26-4E0E-83E8-4B41D55678D0}" srcOrd="1" destOrd="0" presId="urn:microsoft.com/office/officeart/2005/8/layout/vList4"/>
    <dgm:cxn modelId="{FDD4572D-9A36-4822-97CE-B66D647400CB}" type="presParOf" srcId="{DE945E0B-CFC9-4CFA-9C42-09842CAB8AB5}" destId="{0E00B401-F84E-41A6-AA5E-1A87C647779E}" srcOrd="2" destOrd="0" presId="urn:microsoft.com/office/officeart/2005/8/layout/vList4"/>
    <dgm:cxn modelId="{B544F5B7-165C-4115-AF2E-F61426D8DE62}" type="presParOf" srcId="{8FD2A359-F1CD-48AA-9405-696A0DE9880B}" destId="{CE54C93F-C833-4280-9C55-9CDC9D152EFA}" srcOrd="1" destOrd="0" presId="urn:microsoft.com/office/officeart/2005/8/layout/vList4"/>
    <dgm:cxn modelId="{DFA01B76-97BF-480D-B3EE-F1EEB29C1A70}" type="presParOf" srcId="{8FD2A359-F1CD-48AA-9405-696A0DE9880B}" destId="{4B8842D0-1D65-4341-ADA2-5C13E1F97A44}" srcOrd="2" destOrd="0" presId="urn:microsoft.com/office/officeart/2005/8/layout/vList4"/>
    <dgm:cxn modelId="{8AC4F506-91C9-47F6-BB27-A835D8BB036B}" type="presParOf" srcId="{4B8842D0-1D65-4341-ADA2-5C13E1F97A44}" destId="{5C108D01-817E-4E99-9A7F-FF9DE5B8ED69}" srcOrd="0" destOrd="0" presId="urn:microsoft.com/office/officeart/2005/8/layout/vList4"/>
    <dgm:cxn modelId="{8674A4A9-DD6C-4728-AFDD-1005C4465C3E}" type="presParOf" srcId="{4B8842D0-1D65-4341-ADA2-5C13E1F97A44}" destId="{58233DEC-0291-4080-86FF-76FB4669192E}" srcOrd="1" destOrd="0" presId="urn:microsoft.com/office/officeart/2005/8/layout/vList4"/>
    <dgm:cxn modelId="{85540B7F-CA58-470F-8D02-8DE0619DFAD4}" type="presParOf" srcId="{4B8842D0-1D65-4341-ADA2-5C13E1F97A44}" destId="{AD29FF89-0C20-473E-9EDA-4F325CB840F9}" srcOrd="2" destOrd="0" presId="urn:microsoft.com/office/officeart/2005/8/layout/vList4"/>
    <dgm:cxn modelId="{DBB1FB42-85D4-4619-A6D7-8DF39C36F62D}" type="presParOf" srcId="{8FD2A359-F1CD-48AA-9405-696A0DE9880B}" destId="{E5D909D1-FF9A-4326-A5EC-9985255571EF}" srcOrd="3" destOrd="0" presId="urn:microsoft.com/office/officeart/2005/8/layout/vList4"/>
    <dgm:cxn modelId="{0F0C4402-4FAD-4C71-B48C-F420ED6F9A43}" type="presParOf" srcId="{8FD2A359-F1CD-48AA-9405-696A0DE9880B}" destId="{3F6B3115-7D0B-40FC-996B-B1C2E8400F18}" srcOrd="4" destOrd="0" presId="urn:microsoft.com/office/officeart/2005/8/layout/vList4"/>
    <dgm:cxn modelId="{5FBD1659-BB4F-4EC9-8452-DB9095CE3215}" type="presParOf" srcId="{3F6B3115-7D0B-40FC-996B-B1C2E8400F18}" destId="{E3E8AA89-DCDE-4132-87E7-59B3E9099BC5}" srcOrd="0" destOrd="0" presId="urn:microsoft.com/office/officeart/2005/8/layout/vList4"/>
    <dgm:cxn modelId="{738BF688-41DA-4EEA-8606-0F6B07F46562}" type="presParOf" srcId="{3F6B3115-7D0B-40FC-996B-B1C2E8400F18}" destId="{663E9651-7966-466B-BFAB-9AF91FDAEA70}" srcOrd="1" destOrd="0" presId="urn:microsoft.com/office/officeart/2005/8/layout/vList4"/>
    <dgm:cxn modelId="{030238BF-F4C2-41BA-A877-9805ED84BC29}" type="presParOf" srcId="{3F6B3115-7D0B-40FC-996B-B1C2E8400F18}" destId="{82810AB0-E086-4F70-9B5C-753502A932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3D78-DBA0-41DC-A869-E94153B0BC28}">
      <dsp:nvSpPr>
        <dsp:cNvPr id="0" name=""/>
        <dsp:cNvSpPr/>
      </dsp:nvSpPr>
      <dsp:spPr>
        <a:xfrm>
          <a:off x="0" y="88495"/>
          <a:ext cx="10722078" cy="1383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взрослый сам выполняет движения – ребенок смотрит;</a:t>
          </a:r>
          <a:endParaRPr lang="ru-RU" sz="4000" kern="1200" dirty="0"/>
        </a:p>
      </dsp:txBody>
      <dsp:txXfrm>
        <a:off x="2282775" y="88495"/>
        <a:ext cx="8439302" cy="1383599"/>
      </dsp:txXfrm>
    </dsp:sp>
    <dsp:sp modelId="{9409FA6C-CF26-4E0E-83E8-4B41D55678D0}">
      <dsp:nvSpPr>
        <dsp:cNvPr id="0" name=""/>
        <dsp:cNvSpPr/>
      </dsp:nvSpPr>
      <dsp:spPr>
        <a:xfrm>
          <a:off x="223621" y="174233"/>
          <a:ext cx="1708413" cy="121212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108D01-817E-4E99-9A7F-FF9DE5B8ED69}">
      <dsp:nvSpPr>
        <dsp:cNvPr id="0" name=""/>
        <dsp:cNvSpPr/>
      </dsp:nvSpPr>
      <dsp:spPr>
        <a:xfrm>
          <a:off x="0" y="1521959"/>
          <a:ext cx="10722078" cy="1383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взрослый выполняет движения руками ребенка;</a:t>
          </a:r>
          <a:endParaRPr lang="ru-RU" sz="4000" kern="1200" dirty="0"/>
        </a:p>
      </dsp:txBody>
      <dsp:txXfrm>
        <a:off x="2282775" y="1521959"/>
        <a:ext cx="8439302" cy="1383599"/>
      </dsp:txXfrm>
    </dsp:sp>
    <dsp:sp modelId="{58233DEC-0291-4080-86FF-76FB4669192E}">
      <dsp:nvSpPr>
        <dsp:cNvPr id="0" name=""/>
        <dsp:cNvSpPr/>
      </dsp:nvSpPr>
      <dsp:spPr>
        <a:xfrm flipH="1">
          <a:off x="1221697" y="1663507"/>
          <a:ext cx="297387" cy="102937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E8AA89-DCDE-4132-87E7-59B3E9099BC5}">
      <dsp:nvSpPr>
        <dsp:cNvPr id="0" name=""/>
        <dsp:cNvSpPr/>
      </dsp:nvSpPr>
      <dsp:spPr>
        <a:xfrm>
          <a:off x="0" y="3043919"/>
          <a:ext cx="10722078" cy="1383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ребенок выполняет движения своими руками.</a:t>
          </a:r>
          <a:endParaRPr lang="ru-RU" sz="4000" kern="1200" dirty="0"/>
        </a:p>
      </dsp:txBody>
      <dsp:txXfrm>
        <a:off x="2282775" y="3043919"/>
        <a:ext cx="8439302" cy="1383599"/>
      </dsp:txXfrm>
    </dsp:sp>
    <dsp:sp modelId="{663E9651-7966-466B-BFAB-9AF91FDAEA70}">
      <dsp:nvSpPr>
        <dsp:cNvPr id="0" name=""/>
        <dsp:cNvSpPr/>
      </dsp:nvSpPr>
      <dsp:spPr>
        <a:xfrm>
          <a:off x="267882" y="3135409"/>
          <a:ext cx="1796891" cy="123010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270377"/>
            <a:ext cx="6815669" cy="1515533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«</a:t>
            </a:r>
            <a:r>
              <a:rPr lang="ru-RU" sz="3200" b="1" dirty="0"/>
              <a:t>Пальчиковая гимнастика как средство развития речи для детей дошкольного возраста»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</a:pPr>
            <a:r>
              <a:rPr lang="ru-RU" sz="2000" cap="all" dirty="0">
                <a:solidFill>
                  <a:prstClr val="black"/>
                </a:solidFill>
              </a:rPr>
              <a:t>учитель-логопед </a:t>
            </a:r>
            <a:r>
              <a:rPr lang="ru-RU" sz="2000" cap="all" dirty="0" err="1">
                <a:solidFill>
                  <a:prstClr val="black"/>
                </a:solidFill>
              </a:rPr>
              <a:t>Болотова</a:t>
            </a:r>
            <a:r>
              <a:rPr lang="ru-RU" sz="2000" cap="all" dirty="0">
                <a:solidFill>
                  <a:prstClr val="black"/>
                </a:solidFill>
              </a:rPr>
              <a:t> Н.В.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</a:pPr>
            <a:r>
              <a:rPr lang="ru-RU" sz="2000" cap="all" dirty="0">
                <a:solidFill>
                  <a:prstClr val="black"/>
                </a:solidFill>
              </a:rPr>
              <a:t>МБДОУ «Детский сад компенсирующего вида №17» 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</a:pPr>
            <a:r>
              <a:rPr lang="ru-RU" sz="2000" cap="all" dirty="0">
                <a:solidFill>
                  <a:prstClr val="black"/>
                </a:solidFill>
              </a:rPr>
              <a:t>Сергиево-Посадского </a:t>
            </a:r>
            <a:r>
              <a:rPr lang="ru-RU" sz="2000" cap="all" dirty="0" smtClean="0">
                <a:solidFill>
                  <a:prstClr val="black"/>
                </a:solidFill>
              </a:rPr>
              <a:t>городского округа</a:t>
            </a:r>
            <a:endParaRPr lang="ru-RU" sz="2000" cap="all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92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2606" y="1917290"/>
            <a:ext cx="914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1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729104"/>
            <a:ext cx="10869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Все </a:t>
            </a:r>
            <a:r>
              <a:rPr lang="ru-RU" sz="2800" b="1" dirty="0"/>
              <a:t>пальчиковые упражнения можно условно разделить на три </a:t>
            </a:r>
            <a:r>
              <a:rPr lang="ru-RU" sz="2800" b="1" dirty="0" smtClean="0"/>
              <a:t>группы</a:t>
            </a:r>
            <a:r>
              <a:rPr lang="ru-RU" sz="2800" b="1" dirty="0"/>
              <a:t>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8032" y="2041520"/>
            <a:ext cx="10589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Упражнения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пальцев условно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статические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совершенствуют полученные ранее навыки на более высоком уровне и требуют более точных движений.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35" y="1725669"/>
            <a:ext cx="123149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2606" y="1917290"/>
            <a:ext cx="914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1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729104"/>
            <a:ext cx="10869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Все </a:t>
            </a:r>
            <a:r>
              <a:rPr lang="ru-RU" sz="2800" b="1" dirty="0"/>
              <a:t>пальчиковые упражнения можно условно разделить на три </a:t>
            </a:r>
            <a:r>
              <a:rPr lang="ru-RU" sz="2800" b="1" dirty="0" smtClean="0"/>
              <a:t>группы</a:t>
            </a:r>
            <a:r>
              <a:rPr lang="ru-RU" sz="2800" b="1" dirty="0"/>
              <a:t>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8032" y="2041520"/>
            <a:ext cx="10589342" cy="360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пальцев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динамические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развивают точную координацию движений;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учат сгибать и разгибать пальцы рук;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учат противопоставлять большой палец остальным.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35" y="1725669"/>
            <a:ext cx="1231499" cy="153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4" y="1725668"/>
            <a:ext cx="123149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4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190" y="701329"/>
            <a:ext cx="10619874" cy="5366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по развитию движений пальцев и всей кисти я провожу во время утренней стимулирующей гимнастики, физкультминутки, в свободное время утром.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работе я использую игры, которые являются синтезом поэтического слова и движения, т.к. движения конкретизируют образ, а слово помогает чётко выполнять движения.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Тексты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упражнений легко ложатся на слух ребенка, и настраивают на игру.  С   помощью стихотворного ритма совершенствуется произношение, происходит постановка правильного дыхания, отрабатывается определённый темп речи, развивается речевой слух. </a:t>
            </a:r>
            <a:endParaRPr lang="ru-RU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использую принцип дидактики: от простого – к сложному, количество и степень сложности планирую в зависимости от индивидуальных особенностей детей.  В процессе занятий дети овладевают техникой массажа, запоминают движения и слова. Тем самым повышаю уровень речевого развития детей.</a:t>
            </a:r>
            <a:endParaRPr lang="ru-RU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685" y="819289"/>
            <a:ext cx="10668000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Мною был создан банк данных по пальчиковым играм с «привязкой» к лексическим темам для детей дошкольного возраста. К пальчиковым играм подобраны тематические картинки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449580" algn="just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I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ОБУЧЕНИЯ (СЕНТЯБРЬ – НОЯБРЬ)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42919"/>
              </p:ext>
            </p:extLst>
          </p:nvPr>
        </p:nvGraphicFramePr>
        <p:xfrm>
          <a:off x="705853" y="2740969"/>
          <a:ext cx="10603832" cy="360410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85936"/>
                <a:gridCol w="6817896"/>
              </a:tblGrid>
              <a:tr h="3491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Пальчиковые игры</a:t>
                      </a:r>
                      <a:endParaRPr lang="ru-RU" sz="2000" dirty="0"/>
                    </a:p>
                  </a:txBody>
                  <a:tcPr/>
                </a:tc>
              </a:tr>
              <a:tr h="11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Детский сад, игрушки.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«Сколько у меня игрушек»,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«Игрушки»,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«Наша группа»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76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«Осень»,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«Осенние листья»</a:t>
                      </a:r>
                    </a:p>
                  </a:txBody>
                  <a:tcPr/>
                </a:tc>
              </a:tr>
              <a:tr h="96758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Фрукты (старшая группа)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«Апельсин»,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«Фрукты»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67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685" y="819289"/>
            <a:ext cx="1066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ОБУЧЕНИЯ (СЕНТЯБРЬ – НОЯБРЬ)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5" y="1283368"/>
            <a:ext cx="11004883" cy="46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47" y="533149"/>
            <a:ext cx="7186863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«Капуста»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капусту рубим,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ритмичные удары ребром ладоней по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					           столу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морковку трем,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трут ладони друг об друга)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капусту солим,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(указательный и средний палец трутся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о  большой)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капусту жмем.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(хватательные движения обеими руками)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капусту нарубили,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(ритмичные удары ребром ладоней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по столу)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Перетерли,      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трут ладони друг об друга)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Посолили,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(указательный и средний палец трутся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большой)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набили плотно в кадку   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(удары обеими руками по столу)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Все теперь у нас в порядке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  ( отряхивают руками)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8" y="661486"/>
            <a:ext cx="3281359" cy="31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811" y="401104"/>
            <a:ext cx="10684042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наибольшее воздействие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мышц рук на развитие коры головного мозга происходит только в детском возрасте, пока идет формирование моторной области. Поэтому работа по развитию мелкой моторики пальцев рук в дошкольном возрасте имеет особое значение.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упражнений и ритмичных движений пальцами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возбуждению в речевых центрах головного мозга и резкому усилению согласованной деятельности речевых зон, что в конечном итоге, стимулирует развитие речи.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ребёнка. Дети учатся концентрировать своё внимание и правильно его распределять, ребёнок учится запоминать определённые положения рук и последовательность движений. У детей развивается воображение и фантазия, кисти рук и пальцы приобретают силу, хорошую подвижность и гибкость, а это в дальнейшем облегчит овладение навыком письма.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895" y="583448"/>
            <a:ext cx="10684042" cy="558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Использованная литература: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Савина Л.П. Пальчиковая гимнастика для развития речи дошкольников: Пособие для родителей и педагогов. – М.: ООО «Фирма «Издательство АСТ», 1999.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Кольцова М.М. Ребенок учится говорить. – М.: Просвещение, 1979.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Аксенова М. Развитие тонких движений пальцев рук у детей с нарушениями речи // Дошкольное воспитание, 1990. №8. С.62-65.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Дудьев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В.П. Взаимосвязь развития двигательной и речевой функциональных систем человека в нормальном и нарушенном онтогенезе // Вестник ТГПУ. 2006. №10.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Анищенкова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Е.С. Пальчиковая гимнастика для развития речи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дошколников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пособие для родителей и педагогов. - М.: АСТ: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Астрель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— 60 с.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Ольга Новиковская: Пальчиковая гимнастика. Игры и задания для развития речи у дошкольников. - М.: ООО «Фирма «Издательство АСТ», 2011.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Шмелева Е.Б. Пальчиковые игры. Пособие по развитию мелкой моторики и речи  у детей 2-4 лет. – М: Издательство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Ювента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2008.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https://aupam.ru/pages/deti/metodicheskie_informacionnihe_materialih/page_05.htm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395" y="2967335"/>
            <a:ext cx="10301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Благодарю за внимание!</a:t>
            </a:r>
            <a:endParaRPr lang="ru-RU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55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37" y="673864"/>
            <a:ext cx="106765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500" dirty="0" smtClean="0"/>
              <a:t>Популярность </a:t>
            </a:r>
            <a:r>
              <a:rPr lang="ru-RU" sz="2500" dirty="0"/>
              <a:t>пальчиковых игр заметна возросла. Подобные игры - не новомодное увлечение современных родителей. Они существовали у разных народов с давних времен. И немудрено, ведь пальчиковые игры замечательный способ развеселить ребенка, отвлечь его от чего - либо, найти контакт с любым </a:t>
            </a:r>
            <a:r>
              <a:rPr lang="ru-RU" sz="2500" dirty="0" smtClean="0"/>
              <a:t>малышом.</a:t>
            </a:r>
            <a:r>
              <a:rPr lang="ru-RU" sz="2500" baseline="30000" dirty="0" smtClean="0"/>
              <a:t>1</a:t>
            </a:r>
            <a:r>
              <a:rPr lang="ru-RU" sz="2500" dirty="0" smtClean="0"/>
              <a:t>  </a:t>
            </a:r>
          </a:p>
          <a:p>
            <a:pPr algn="just"/>
            <a:endParaRPr lang="ru-RU" sz="2500" dirty="0"/>
          </a:p>
          <a:p>
            <a:pPr algn="just"/>
            <a:r>
              <a:rPr lang="ru-RU" sz="2500" dirty="0" smtClean="0"/>
              <a:t>	Развитие </a:t>
            </a:r>
            <a:r>
              <a:rPr lang="ru-RU" sz="2500" dirty="0"/>
              <a:t>моторной стороны речи зависит не только от функциональных возможностей мимико-артикуляционных мышц, непосредственно участвующих в реализации речевых актов; становление речи ребёнка опосредованно связано также с состоянием его общей моторики, т.е. двигательной активности в целом. </a:t>
            </a:r>
            <a:endParaRPr lang="ru-RU" sz="25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8336" y="5536734"/>
            <a:ext cx="10839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1. Шмелева </a:t>
            </a:r>
            <a:r>
              <a:rPr lang="ru-RU" sz="2000" i="1" dirty="0"/>
              <a:t>Е.Б. Пальчиковые игры. Пособие по развитию мелкой моторики и речи  у детей 2-4 лет. – М: </a:t>
            </a:r>
            <a:r>
              <a:rPr lang="ru-RU" sz="2000" i="1" dirty="0" smtClean="0"/>
              <a:t>Издательство </a:t>
            </a:r>
            <a:r>
              <a:rPr lang="ru-RU" sz="2000" i="1" dirty="0"/>
              <a:t>«</a:t>
            </a:r>
            <a:r>
              <a:rPr lang="ru-RU" sz="2000" i="1" dirty="0" err="1"/>
              <a:t>Ювента</a:t>
            </a:r>
            <a:r>
              <a:rPr lang="ru-RU" sz="2000" i="1" dirty="0"/>
              <a:t>», 2008</a:t>
            </a:r>
          </a:p>
        </p:txBody>
      </p:sp>
    </p:spTree>
    <p:extLst>
      <p:ext uri="{BB962C8B-B14F-4D97-AF65-F5344CB8AC3E}">
        <p14:creationId xmlns:p14="http://schemas.microsoft.com/office/powerpoint/2010/main" val="32847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37" y="673864"/>
            <a:ext cx="10676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8338" y="5810865"/>
            <a:ext cx="1067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 </a:t>
            </a:r>
            <a:r>
              <a:rPr lang="ru-RU" sz="2000" i="1" dirty="0" smtClean="0"/>
              <a:t>2. </a:t>
            </a:r>
            <a:r>
              <a:rPr lang="en-US" sz="2000" i="1" dirty="0" smtClean="0"/>
              <a:t>https</a:t>
            </a:r>
            <a:r>
              <a:rPr lang="en-US" sz="2000" i="1" dirty="0"/>
              <a:t>://aupam.ru/pages/deti/metodicheskie_informacionnihe_materialih/page_05.htm</a:t>
            </a:r>
            <a:endParaRPr lang="ru-RU" sz="2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2790" y="673864"/>
            <a:ext cx="10676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Раньше </a:t>
            </a:r>
            <a:r>
              <a:rPr lang="ru-RU" sz="2000" dirty="0"/>
              <a:t>считалось, что главное, от чего зависит развитие речи, - это степень речевого общения детей с окружающими взрослыми людьми. Однако, исследования ученых показали, что степень речевого общения с взрослыми не играет такой большой роли, как предполагалось. Они также изучили зависимость речевой способности ребенка и его двигательных функций. Изучая анатомические отношения тела ребенка, ученые, невропатологи и дефектологи пришли к заключению о том, что речевая способность ребенка зависит не только от тренировки артикулярного аппарата, но и от движений пальцев рук. </a:t>
            </a:r>
            <a:r>
              <a:rPr lang="ru-RU" sz="2000" baseline="30000" dirty="0"/>
              <a:t>2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Кисть </a:t>
            </a:r>
            <a:r>
              <a:rPr lang="ru-RU" sz="2000" dirty="0"/>
              <a:t>руки можно отнести к речевому аппарату, а двигательную проекционную область кисти руки можно считать еще одной речевой областью мозга. Научные данные электрофизиологических исследований говорят о том, что речевые области формируются под влиянием импульсов, поступающих от пальцев рук. 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Выявлена полная корреляция движений пальцев рук и моторной стороны речи ребёнка. В этой связи М.М. Кольцова считает, что уровень развития речи дошкольника находится в прямой зависимости от степени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тонких движений пальцев рук. </a:t>
            </a:r>
          </a:p>
        </p:txBody>
      </p:sp>
    </p:spTree>
    <p:extLst>
      <p:ext uri="{BB962C8B-B14F-4D97-AF65-F5344CB8AC3E}">
        <p14:creationId xmlns:p14="http://schemas.microsoft.com/office/powerpoint/2010/main" val="125508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37" y="673864"/>
            <a:ext cx="106765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3200" b="1" dirty="0" smtClean="0"/>
              <a:t>Цель </a:t>
            </a:r>
            <a:r>
              <a:rPr lang="ru-RU" sz="3200" b="1" dirty="0"/>
              <a:t>пальчиковой гимнастики </a:t>
            </a:r>
            <a:r>
              <a:rPr lang="ru-RU" sz="3200" dirty="0"/>
              <a:t>– развитие и совершенствование тонких дифференцированных движений пальцев и кистей рук детей дошкольного возраста в период подготовки к школьному обучению. </a:t>
            </a:r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	</a:t>
            </a:r>
            <a:r>
              <a:rPr lang="ru-RU" sz="3200" b="1" dirty="0" smtClean="0"/>
              <a:t>В </a:t>
            </a:r>
            <a:r>
              <a:rPr lang="ru-RU" sz="3200" b="1" dirty="0"/>
              <a:t>задачи пальчиковой гимнастики входят: </a:t>
            </a:r>
            <a:r>
              <a:rPr lang="ru-RU" sz="3200" dirty="0"/>
              <a:t>формирование и коррекция всей речевой системы; развитие высших психических функций, в том числе слухового внимания, зрительной памяти; развитие кинестетических ощущений и подражательных способностей.</a:t>
            </a:r>
          </a:p>
          <a:p>
            <a:pPr algn="just"/>
            <a:r>
              <a:rPr lang="ru-RU" sz="2000" dirty="0" smtClean="0"/>
              <a:t>	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77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37" y="673864"/>
            <a:ext cx="10676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	</a:t>
            </a:r>
            <a:r>
              <a:rPr lang="ru-RU" sz="3200" b="1" dirty="0"/>
              <a:t>При проведении пальчиковой гимнастики необходимо соблюдать следующие правила</a:t>
            </a:r>
            <a:r>
              <a:rPr lang="ru-RU" sz="3200" b="1" dirty="0" smtClean="0"/>
              <a:t>:</a:t>
            </a:r>
          </a:p>
          <a:p>
            <a:pPr algn="ctr"/>
            <a:endParaRPr lang="ru-RU" sz="3200" b="1" dirty="0"/>
          </a:p>
          <a:p>
            <a:pPr algn="just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8336" y="2094271"/>
            <a:ext cx="106765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Tx/>
              <a:buAutoNum type="arabicPeriod"/>
            </a:pPr>
            <a:r>
              <a:rPr lang="ru-RU" sz="2600" dirty="0">
                <a:solidFill>
                  <a:prstClr val="black"/>
                </a:solidFill>
              </a:rPr>
              <a:t>Занятия нельзя проводить, если ребёнок болен, устал или находится в плохом настроении; не следует принуждать ребенка играть. Попытайтесь разобраться в причинах отказа, ликвидируйте их или поменяйте игру.</a:t>
            </a:r>
          </a:p>
          <a:p>
            <a:pPr lvl="0" algn="just"/>
            <a:endParaRPr lang="ru-RU" sz="2600" dirty="0">
              <a:solidFill>
                <a:prstClr val="black"/>
              </a:solidFill>
            </a:endParaRPr>
          </a:p>
          <a:p>
            <a:pPr lvl="0" algn="just"/>
            <a:r>
              <a:rPr lang="ru-RU" sz="2600" dirty="0">
                <a:solidFill>
                  <a:prstClr val="black"/>
                </a:solidFill>
              </a:rPr>
              <a:t>2. Ребёнку необходимо обеспечить рабочий уголок, хорошо освещённый, с подобранными по росту столом и стулом.</a:t>
            </a:r>
          </a:p>
          <a:p>
            <a:pPr lvl="0" algn="just"/>
            <a:endParaRPr lang="ru-RU" sz="2600" dirty="0">
              <a:solidFill>
                <a:prstClr val="black"/>
              </a:solidFill>
            </a:endParaRPr>
          </a:p>
          <a:p>
            <a:pPr lvl="0" algn="just"/>
            <a:r>
              <a:rPr lang="ru-RU" sz="2600" dirty="0">
                <a:solidFill>
                  <a:prstClr val="black"/>
                </a:solidFill>
              </a:rPr>
              <a:t>3. Во время пальчиковых игр следует садиться друг против друга, чтобы лица взрослого и ребенка были на одной высоте.</a:t>
            </a:r>
          </a:p>
        </p:txBody>
      </p:sp>
    </p:spTree>
    <p:extLst>
      <p:ext uri="{BB962C8B-B14F-4D97-AF65-F5344CB8AC3E}">
        <p14:creationId xmlns:p14="http://schemas.microsoft.com/office/powerpoint/2010/main" val="197632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37" y="673864"/>
            <a:ext cx="10676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	</a:t>
            </a:r>
            <a:r>
              <a:rPr lang="ru-RU" sz="3200" b="1" dirty="0"/>
              <a:t>При проведении пальчиковой гимнастики необходимо соблюдать следующие правила</a:t>
            </a:r>
            <a:r>
              <a:rPr lang="ru-RU" sz="3200" b="1" dirty="0" smtClean="0"/>
              <a:t>:</a:t>
            </a:r>
          </a:p>
          <a:p>
            <a:pPr algn="ctr"/>
            <a:endParaRPr lang="ru-RU" sz="3200" b="1" dirty="0"/>
          </a:p>
          <a:p>
            <a:pPr algn="just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6323" y="1976284"/>
            <a:ext cx="106765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</a:rPr>
              <a:t>4. Необходимо исключить все отвлекающие факторы, как то игрушки, посторонние разговоры и т.п.</a:t>
            </a:r>
          </a:p>
          <a:p>
            <a:pPr lvl="0" algn="just"/>
            <a:endParaRPr lang="ru-RU" sz="2200" dirty="0">
              <a:solidFill>
                <a:prstClr val="black"/>
              </a:solidFill>
            </a:endParaRPr>
          </a:p>
          <a:p>
            <a:pPr lvl="0" algn="just"/>
            <a:r>
              <a:rPr lang="ru-RU" sz="2200" dirty="0">
                <a:solidFill>
                  <a:prstClr val="black"/>
                </a:solidFill>
              </a:rPr>
              <a:t>5. Занятия должны носить игровой характер. Выполняя упражнения, нужно демонстрировать собственную увлеченность. Указания даются спокойным, доброжелательным тоном, чётко. При необходимости детям оказывается помощь.</a:t>
            </a:r>
          </a:p>
          <a:p>
            <a:pPr lvl="0" algn="just"/>
            <a:endParaRPr lang="ru-RU" sz="2200" dirty="0">
              <a:solidFill>
                <a:prstClr val="black"/>
              </a:solidFill>
            </a:endParaRPr>
          </a:p>
          <a:p>
            <a:pPr lvl="0" algn="just"/>
            <a:r>
              <a:rPr lang="ru-RU" sz="2200" dirty="0">
                <a:solidFill>
                  <a:prstClr val="black"/>
                </a:solidFill>
              </a:rPr>
              <a:t>6. Перед началом упражнений следует разогреть ладони поглаживаниями до приятного ощущения тепла.</a:t>
            </a:r>
          </a:p>
          <a:p>
            <a:pPr lvl="0" algn="just"/>
            <a:endParaRPr lang="ru-RU" sz="2200" dirty="0">
              <a:solidFill>
                <a:prstClr val="black"/>
              </a:solidFill>
            </a:endParaRPr>
          </a:p>
          <a:p>
            <a:pPr lvl="0" algn="just"/>
            <a:r>
              <a:rPr lang="ru-RU" sz="2200" dirty="0">
                <a:solidFill>
                  <a:prstClr val="black"/>
                </a:solidFill>
              </a:rPr>
              <a:t>7.  Не стоит ставить перед детьми несколько сложных задач сразу, т.к. объём внимания у детей ограничен, и невыполнимая задача может «отбить» интерес к игре.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37" y="673864"/>
            <a:ext cx="10676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	</a:t>
            </a:r>
            <a:r>
              <a:rPr lang="ru-RU" sz="3200" b="1" dirty="0"/>
              <a:t>При проведении пальчиковой гимнастики необходимо соблюдать следующие правила</a:t>
            </a:r>
            <a:r>
              <a:rPr lang="ru-RU" sz="3200" b="1" dirty="0" smtClean="0"/>
              <a:t>:</a:t>
            </a:r>
          </a:p>
          <a:p>
            <a:pPr algn="ctr"/>
            <a:endParaRPr lang="ru-RU" sz="3200" b="1" dirty="0"/>
          </a:p>
          <a:p>
            <a:pPr algn="just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8337" y="1843548"/>
            <a:ext cx="10676587" cy="410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8. Нужно добиваться, чтобы все упражнения выполнялись детьми легко, без чрезмерного напряжения мышц руки</a:t>
            </a:r>
            <a:r>
              <a:rPr lang="ru-RU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9. Все упражнения выполняются в медленном темпе, от 3 до 5 раз. При выполнении упражнений необходимо вовлекать, по возможности, все пальцы руки. Выбрав два или три упражнения, постепенно заменяют их новыми</a:t>
            </a:r>
            <a:r>
              <a:rPr lang="ru-RU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10. Продолжительность пальчиковой гимнастики не должна быть больше 7-10 минут.</a:t>
            </a: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2" y="690320"/>
            <a:ext cx="1088431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проводятся тремя способами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54432966"/>
              </p:ext>
            </p:extLst>
          </p:nvPr>
        </p:nvGraphicFramePr>
        <p:xfrm>
          <a:off x="707922" y="1592825"/>
          <a:ext cx="10722078" cy="442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12606" y="1917290"/>
            <a:ext cx="914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1</a:t>
            </a:r>
            <a:endParaRPr lang="ru-RU" sz="5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056" y="4701410"/>
            <a:ext cx="1231499" cy="153632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15598" y="3200524"/>
            <a:ext cx="1708413" cy="1212122"/>
          </a:xfrm>
          <a:prstGeom prst="roundRect">
            <a:avLst>
              <a:gd name="adj" fmla="val 10000"/>
            </a:avLst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241" y="3165209"/>
            <a:ext cx="123149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2606" y="1917290"/>
            <a:ext cx="914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1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729104"/>
            <a:ext cx="10869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Все </a:t>
            </a:r>
            <a:r>
              <a:rPr lang="ru-RU" sz="2800" b="1" dirty="0"/>
              <a:t>пальчиковые упражнения можно условно разделить на три </a:t>
            </a:r>
            <a:r>
              <a:rPr lang="ru-RU" sz="2800" b="1" dirty="0" smtClean="0"/>
              <a:t>группы</a:t>
            </a:r>
            <a:r>
              <a:rPr lang="ru-RU" sz="2800" b="1" dirty="0"/>
              <a:t>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8032" y="1723575"/>
            <a:ext cx="105893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			</a:t>
            </a:r>
            <a:r>
              <a:rPr lang="ru-RU" sz="3600" dirty="0" smtClean="0"/>
              <a:t>             </a:t>
            </a:r>
            <a:r>
              <a:rPr lang="ru-RU" sz="3600" b="1" dirty="0" smtClean="0"/>
              <a:t>Упражнения </a:t>
            </a:r>
            <a:r>
              <a:rPr lang="ru-RU" sz="3600" b="1" dirty="0"/>
              <a:t>для кистей </a:t>
            </a:r>
            <a:r>
              <a:rPr lang="ru-RU" sz="3600" b="1" dirty="0" smtClean="0"/>
              <a:t>рук</a:t>
            </a:r>
          </a:p>
          <a:p>
            <a:endParaRPr lang="ru-RU" sz="3600" b="1" dirty="0" smtClean="0"/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развивают </a:t>
            </a:r>
            <a:r>
              <a:rPr lang="ru-RU" sz="2800" dirty="0"/>
              <a:t>подражательную способность, достаточно просты и не требуют тонких дифференцированных движений</a:t>
            </a:r>
            <a:r>
              <a:rPr lang="ru-RU" sz="2800" dirty="0" smtClean="0"/>
              <a:t>;</a:t>
            </a:r>
          </a:p>
          <a:p>
            <a:pPr marL="342900" indent="-342900" algn="just">
              <a:buFontTx/>
              <a:buChar char="-"/>
            </a:pPr>
            <a:endParaRPr lang="ru-RU" sz="2800" dirty="0"/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учат </a:t>
            </a:r>
            <a:r>
              <a:rPr lang="ru-RU" sz="2800" dirty="0"/>
              <a:t>напрягать и расслаблять мышцы</a:t>
            </a:r>
            <a:r>
              <a:rPr lang="ru-RU" sz="2800" dirty="0" smtClean="0"/>
              <a:t>;</a:t>
            </a:r>
          </a:p>
          <a:p>
            <a:pPr marL="342900" indent="-342900" algn="just">
              <a:buFontTx/>
              <a:buChar char="-"/>
            </a:pPr>
            <a:endParaRPr lang="ru-RU" sz="2800" dirty="0"/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развивают </a:t>
            </a:r>
            <a:r>
              <a:rPr lang="ru-RU" sz="2800" dirty="0"/>
              <a:t>умение сохранять положение пальцев некоторое время</a:t>
            </a:r>
            <a:r>
              <a:rPr lang="ru-RU" sz="2800" dirty="0" smtClean="0"/>
              <a:t>;</a:t>
            </a:r>
          </a:p>
          <a:p>
            <a:pPr marL="342900" indent="-342900" algn="just">
              <a:buFontTx/>
              <a:buChar char="-"/>
            </a:pPr>
            <a:endParaRPr lang="ru-RU" sz="2800" dirty="0"/>
          </a:p>
          <a:p>
            <a:pPr algn="just"/>
            <a:r>
              <a:rPr lang="ru-RU" sz="2800" dirty="0"/>
              <a:t>- учат переключатся с одного движения на другое.</a:t>
            </a:r>
          </a:p>
        </p:txBody>
      </p:sp>
    </p:spTree>
    <p:extLst>
      <p:ext uri="{BB962C8B-B14F-4D97-AF65-F5344CB8AC3E}">
        <p14:creationId xmlns:p14="http://schemas.microsoft.com/office/powerpoint/2010/main" val="271664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891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  «Пальчиковая гимнастика как средство развития речи для детей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«Пальчиковая гимнастика как средство развития речи для детей дошкольного возраста» </dc:title>
  <dc:creator>User</dc:creator>
  <cp:lastModifiedBy>User</cp:lastModifiedBy>
  <cp:revision>21</cp:revision>
  <dcterms:created xsi:type="dcterms:W3CDTF">2019-09-05T09:37:27Z</dcterms:created>
  <dcterms:modified xsi:type="dcterms:W3CDTF">2019-09-05T11:42:38Z</dcterms:modified>
</cp:coreProperties>
</file>